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9"/>
  </p:notesMasterIdLst>
  <p:sldIdLst>
    <p:sldId id="256" r:id="rId2"/>
    <p:sldId id="306" r:id="rId3"/>
    <p:sldId id="307" r:id="rId4"/>
    <p:sldId id="308" r:id="rId5"/>
    <p:sldId id="309" r:id="rId6"/>
    <p:sldId id="310" r:id="rId7"/>
    <p:sldId id="305" r:id="rId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10" autoAdjust="0"/>
    <p:restoredTop sz="94667" autoAdjust="0"/>
  </p:normalViewPr>
  <p:slideViewPr>
    <p:cSldViewPr>
      <p:cViewPr varScale="1">
        <p:scale>
          <a:sx n="75" d="100"/>
          <a:sy n="75" d="100"/>
        </p:scale>
        <p:origin x="-91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7" d="100"/>
          <a:sy n="87" d="100"/>
        </p:scale>
        <p:origin x="-1284" y="-78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8D340A3E-BAFF-4CA1-A0BD-255A100D1AF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123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124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5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6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7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8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129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0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31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6332258-4BF3-4E07-ADF5-3A362975D5D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29Aug2009	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C650895-C7E7-4D73-B994-A34F508F030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Denver Modernism Show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29Aug2009	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85327D7-8424-41C4-9568-EC3CC898EAA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Denver Modernism Show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29Aug2009	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3FA378C-86A8-4B94-B598-C841B5F5A5A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Denver Modernism Show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29Aug2009	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23746CF-4950-48BA-BC26-9F82B0D3A5E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Denver Modernism Show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29Aug2009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D174784-601C-4387-B5B3-143D4356B9C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Denver Modernism Show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29Aug2009	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AC42F9A-C0B5-476F-95A0-C746E378CE2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Denver Modernism Show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29Aug2009	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04E063C-6DCC-4158-9458-2ED1204C5A6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Denver Modernism Show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29Aug2009	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8BD62AF-FBC6-4108-B01A-0342FE3D2AC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Denver Modernism Show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29Aug2009	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16B0B44-B13D-49CD-8840-9F9CBFFABF3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Denver Modernism Show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29Aug2009	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D0B56FB-7395-4C3B-8612-7E9F8F18FC0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Denver Modernism Show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29Aug2009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80705D1-A7B1-432E-A266-354B1AC2DCE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Denver Modernism Show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29Aug2009	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30C14EB-0B26-4E98-A02F-8EB36B2D7DF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Denver Modernism Show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29Aug2009	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F17B76F-0DD4-4CC4-9200-D957257B677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Denver Modernism Show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29Aug2009	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156D0D0-17C2-4D53-A2E2-B624A827C31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Denver Modernism Show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r>
              <a:rPr lang="en-US" dirty="0" smtClean="0"/>
              <a:t>07Sep009	</a:t>
            </a: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0B9B8DE5-91B3-4904-ABF7-19714C66A897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4100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4101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102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03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04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05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06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107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8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09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charset="0"/>
              </a:defRPr>
            </a:lvl1pPr>
          </a:lstStyle>
          <a:p>
            <a:r>
              <a:rPr lang="en-US" dirty="0" smtClean="0"/>
              <a:t>Global General Gathering</a:t>
            </a:r>
          </a:p>
          <a:p>
            <a:r>
              <a:rPr lang="en-US" dirty="0" smtClean="0"/>
              <a:t>Colorado Triple Nine Society</a:t>
            </a:r>
            <a:endParaRPr lang="en-US" dirty="0"/>
          </a:p>
        </p:txBody>
      </p:sp>
      <p:sp>
        <p:nvSpPr>
          <p:cNvPr id="411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17" name="Picture 16" descr="G2R-Logo.jpg"/>
          <p:cNvPicPr>
            <a:picLocks noChangeAspect="1"/>
          </p:cNvPicPr>
          <p:nvPr userDrawn="1"/>
        </p:nvPicPr>
        <p:blipFill>
          <a:blip r:embed="rId17" cstate="print"/>
          <a:stretch>
            <a:fillRect/>
          </a:stretch>
        </p:blipFill>
        <p:spPr>
          <a:xfrm>
            <a:off x="7772400" y="6019800"/>
            <a:ext cx="914401" cy="706583"/>
          </a:xfrm>
          <a:prstGeom prst="rect">
            <a:avLst/>
          </a:prstGeom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iming>
    <p:tnLst>
      <p:par>
        <p:cTn id="1" dur="indefinite" restart="never" nodeType="tmRoot"/>
      </p:par>
    </p:tnLst>
  </p:timing>
  <p:hf sldNum="0" hdr="0"/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amma-two.com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5400" dirty="0" smtClean="0"/>
              <a:t>Robotic Consciousness</a:t>
            </a:r>
            <a:r>
              <a:rPr lang="en-US" sz="5400" dirty="0"/>
              <a:t/>
            </a:r>
            <a:br>
              <a:rPr lang="en-US" sz="5400" dirty="0"/>
            </a:br>
            <a:r>
              <a:rPr lang="en-US" sz="3600" dirty="0" smtClean="0"/>
              <a:t>and</a:t>
            </a:r>
            <a:br>
              <a:rPr lang="en-US" sz="3600" dirty="0" smtClean="0"/>
            </a:br>
            <a:r>
              <a:rPr lang="en-US" sz="3600" dirty="0" smtClean="0"/>
              <a:t>The Impending Robot Conflicts</a:t>
            </a:r>
            <a:endParaRPr lang="en-US" sz="36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0" y="3810000"/>
            <a:ext cx="6400800" cy="1752600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James P. Gunderson, Ph.D.</a:t>
            </a:r>
          </a:p>
          <a:p>
            <a:r>
              <a:rPr lang="en-US" dirty="0"/>
              <a:t>Louise F. Gunderson, Ph.D</a:t>
            </a:r>
            <a:r>
              <a:rPr lang="en-US" dirty="0" smtClean="0"/>
              <a:t>.</a:t>
            </a:r>
          </a:p>
          <a:p>
            <a:r>
              <a:rPr lang="en-US" dirty="0" smtClean="0"/>
              <a:t>Gamma Two, Inc.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ssembl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14800" y="1143000"/>
            <a:ext cx="2795587" cy="29912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Brief Overview of Robots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05Sep</a:t>
            </a:r>
            <a:r>
              <a:rPr lang="en-US" dirty="0" smtClean="0"/>
              <a:t>2009	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Global General Gathering</a:t>
            </a:r>
          </a:p>
          <a:p>
            <a:r>
              <a:rPr lang="en-US" dirty="0" smtClean="0"/>
              <a:t>Triple Nine Society</a:t>
            </a:r>
            <a:endParaRPr lang="en-US" dirty="0"/>
          </a:p>
        </p:txBody>
      </p:sp>
      <p:pic>
        <p:nvPicPr>
          <p:cNvPr id="8" name="Content Placeholder 7" descr="New_Roomba_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905000" y="3657600"/>
            <a:ext cx="2295075" cy="1887062"/>
          </a:xfrm>
        </p:spPr>
      </p:pic>
      <p:pic>
        <p:nvPicPr>
          <p:cNvPr id="9" name="Picture 8" descr="cruise_robot_l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91000" y="3886200"/>
            <a:ext cx="3048000" cy="2286000"/>
          </a:xfrm>
          <a:prstGeom prst="rect">
            <a:avLst/>
          </a:prstGeom>
        </p:spPr>
      </p:pic>
      <p:pic>
        <p:nvPicPr>
          <p:cNvPr id="11" name="Picture 10" descr="deepBlu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14400" y="1143000"/>
            <a:ext cx="2200275" cy="3036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Biologically Principled Brains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05Sep</a:t>
            </a:r>
            <a:r>
              <a:rPr lang="en-US" dirty="0" smtClean="0"/>
              <a:t>2009	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Global General Gathering</a:t>
            </a:r>
          </a:p>
          <a:p>
            <a:r>
              <a:rPr lang="en-US" dirty="0" smtClean="0"/>
              <a:t>Triple Nine Society</a:t>
            </a:r>
            <a:endParaRPr lang="en-US" dirty="0"/>
          </a:p>
        </p:txBody>
      </p:sp>
      <p:pic>
        <p:nvPicPr>
          <p:cNvPr id="15" name="Picture 14" descr="sfo-brain-labeled-to-match-computer-guy-v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1371600"/>
            <a:ext cx="6019800" cy="4700461"/>
          </a:xfrm>
          <a:prstGeom prst="rect">
            <a:avLst/>
          </a:prstGeom>
        </p:spPr>
      </p:pic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457200" y="3657600"/>
            <a:ext cx="8229600" cy="2468563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Robotic Consciousness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05Sep</a:t>
            </a:r>
            <a:r>
              <a:rPr lang="en-US" dirty="0" smtClean="0"/>
              <a:t>2009	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Global General Gathering</a:t>
            </a:r>
          </a:p>
          <a:p>
            <a:r>
              <a:rPr lang="en-US" dirty="0" smtClean="0"/>
              <a:t>Triple Nine Society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457200" y="3657600"/>
            <a:ext cx="8229600" cy="24685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93186" name="Picture 2" descr="C:\Users\jgunders\Pictures\2009-09-05\P10100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00200"/>
            <a:ext cx="3028950" cy="4038600"/>
          </a:xfrm>
          <a:prstGeom prst="rect">
            <a:avLst/>
          </a:prstGeom>
          <a:noFill/>
        </p:spPr>
      </p:pic>
      <p:pic>
        <p:nvPicPr>
          <p:cNvPr id="9" name="Picture 8" descr="CB-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8636" y="1600200"/>
            <a:ext cx="5226424" cy="4038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the heck is Consciousness?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05Sep</a:t>
            </a:r>
            <a:r>
              <a:rPr lang="en-US" dirty="0" smtClean="0"/>
              <a:t>2009	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Global General Gathering</a:t>
            </a:r>
          </a:p>
          <a:p>
            <a:r>
              <a:rPr lang="en-US" dirty="0" smtClean="0"/>
              <a:t>Triple Nine Society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381000" y="1371600"/>
            <a:ext cx="8229600" cy="4876800"/>
          </a:xfrm>
        </p:spPr>
        <p:txBody>
          <a:bodyPr/>
          <a:lstStyle/>
          <a:p>
            <a:r>
              <a:rPr lang="en-US" sz="2400" dirty="0" smtClean="0"/>
              <a:t>Dennett (1971)</a:t>
            </a:r>
          </a:p>
          <a:p>
            <a:pPr lvl="1"/>
            <a:r>
              <a:rPr lang="en-US" sz="2400" dirty="0" smtClean="0"/>
              <a:t>Intentional Stance – if it acts intentionally, it must have consciousness</a:t>
            </a:r>
          </a:p>
          <a:p>
            <a:r>
              <a:rPr lang="en-US" sz="2400" dirty="0" err="1" smtClean="0"/>
              <a:t>Damasio</a:t>
            </a:r>
            <a:r>
              <a:rPr lang="en-US" sz="2400" dirty="0" smtClean="0"/>
              <a:t> (1999)</a:t>
            </a:r>
          </a:p>
          <a:p>
            <a:pPr lvl="1"/>
            <a:r>
              <a:rPr lang="en-US" sz="2400" dirty="0" smtClean="0"/>
              <a:t>Core – sense of self – where it is, what it experiences</a:t>
            </a:r>
          </a:p>
          <a:p>
            <a:pPr lvl="1"/>
            <a:r>
              <a:rPr lang="en-US" sz="2400" dirty="0" smtClean="0"/>
              <a:t>Extended – sense of identity, autobiographical self</a:t>
            </a:r>
          </a:p>
          <a:p>
            <a:r>
              <a:rPr lang="en-US" sz="2400" dirty="0" err="1" smtClean="0"/>
              <a:t>Ramachandran</a:t>
            </a:r>
            <a:r>
              <a:rPr lang="en-US" sz="2400" dirty="0" smtClean="0"/>
              <a:t> (1998)</a:t>
            </a:r>
          </a:p>
          <a:p>
            <a:pPr lvl="1"/>
            <a:r>
              <a:rPr lang="en-US" sz="2400" dirty="0" smtClean="0"/>
              <a:t>A problem of </a:t>
            </a:r>
            <a:r>
              <a:rPr lang="en-US" sz="2400" dirty="0" err="1" smtClean="0"/>
              <a:t>qualia</a:t>
            </a:r>
            <a:r>
              <a:rPr lang="en-US" sz="2400" dirty="0" smtClean="0"/>
              <a:t> – subjective sensations</a:t>
            </a:r>
          </a:p>
          <a:p>
            <a:pPr lvl="1"/>
            <a:r>
              <a:rPr lang="en-US" sz="2400" dirty="0" err="1" smtClean="0"/>
              <a:t>Unchangable</a:t>
            </a:r>
            <a:r>
              <a:rPr lang="en-US" sz="2400" dirty="0" smtClean="0"/>
              <a:t> </a:t>
            </a:r>
            <a:r>
              <a:rPr lang="en-US" sz="2400" dirty="0" err="1" smtClean="0"/>
              <a:t>qualia</a:t>
            </a:r>
            <a:r>
              <a:rPr lang="en-US" sz="2400" dirty="0" smtClean="0"/>
              <a:t> input, flexible judgment results</a:t>
            </a:r>
          </a:p>
          <a:p>
            <a:pPr lvl="1"/>
            <a:r>
              <a:rPr lang="en-US" sz="2400" dirty="0" smtClean="0"/>
              <a:t>Memory sufficient to use </a:t>
            </a:r>
            <a:r>
              <a:rPr lang="en-US" sz="2400" dirty="0" err="1" smtClean="0"/>
              <a:t>qualia</a:t>
            </a:r>
            <a:r>
              <a:rPr lang="en-US" sz="2400" dirty="0" smtClean="0"/>
              <a:t> and judgment in cognition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Consciousness is a good thing, right?</a:t>
            </a:r>
            <a:endParaRPr lang="en-US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800" dirty="0" smtClean="0"/>
              <a:t>Responsibility to a conscious entity.</a:t>
            </a:r>
          </a:p>
          <a:p>
            <a:r>
              <a:rPr lang="en-US" sz="4800" dirty="0" smtClean="0"/>
              <a:t>Rights of a conscious entity.</a:t>
            </a:r>
          </a:p>
          <a:p>
            <a:r>
              <a:rPr lang="en-US" sz="4800" dirty="0" smtClean="0"/>
              <a:t>Responsibilities of a conscious entity.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05Sep</a:t>
            </a:r>
            <a:r>
              <a:rPr lang="en-US" dirty="0" smtClean="0"/>
              <a:t>2009	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Global General Gathering</a:t>
            </a:r>
          </a:p>
          <a:p>
            <a:r>
              <a:rPr lang="en-US" dirty="0" smtClean="0"/>
              <a:t>Triple Nine Society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Questions?</a:t>
            </a:r>
          </a:p>
        </p:txBody>
      </p:sp>
      <p:pic>
        <p:nvPicPr>
          <p:cNvPr id="94211" name="Picture 3" descr="Basil-Tea 01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2057400"/>
            <a:ext cx="4325408" cy="3244056"/>
          </a:xfrm>
          <a:noFill/>
          <a:ln/>
        </p:spPr>
      </p:pic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525963"/>
          </a:xfrm>
        </p:spPr>
        <p:txBody>
          <a:bodyPr/>
          <a:lstStyle/>
          <a:p>
            <a:r>
              <a:rPr lang="en-US" dirty="0" smtClean="0"/>
              <a:t>Gamma Two is a small, Denver based company bringing advanced robotic applications into domestic service.</a:t>
            </a:r>
          </a:p>
          <a:p>
            <a:r>
              <a:rPr lang="en-US" dirty="0" smtClean="0"/>
              <a:t>We are looking for:</a:t>
            </a:r>
          </a:p>
          <a:p>
            <a:pPr lvl="1"/>
            <a:r>
              <a:rPr lang="en-US" dirty="0" smtClean="0"/>
              <a:t>Investors</a:t>
            </a:r>
          </a:p>
          <a:p>
            <a:pPr lvl="1"/>
            <a:r>
              <a:rPr lang="en-US" dirty="0" smtClean="0"/>
              <a:t>Applications</a:t>
            </a:r>
          </a:p>
          <a:p>
            <a:pPr lvl="1"/>
            <a:r>
              <a:rPr lang="en-US" dirty="0" smtClean="0"/>
              <a:t>Insights</a:t>
            </a:r>
          </a:p>
          <a:p>
            <a:r>
              <a:rPr lang="en-US" dirty="0" smtClean="0"/>
              <a:t>basil@gamma-two.com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05Sep</a:t>
            </a:r>
            <a:r>
              <a:rPr lang="en-US" dirty="0" smtClean="0"/>
              <a:t>2009</a:t>
            </a:r>
            <a:r>
              <a:rPr lang="en-US" dirty="0"/>
              <a:t>	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Global General Gathering</a:t>
            </a:r>
          </a:p>
          <a:p>
            <a:r>
              <a:rPr lang="en-US" dirty="0" smtClean="0"/>
              <a:t>Triple Nine Society</a:t>
            </a:r>
            <a:endParaRPr lang="en-US" dirty="0"/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1295400" y="5638800"/>
            <a:ext cx="624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hlinkClick r:id="rId3"/>
              </a:rPr>
              <a:t>www.gamma-two.com</a:t>
            </a:r>
            <a:r>
              <a:rPr lang="en-US" sz="2400" dirty="0"/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Stream</Template>
  <TotalTime>539</TotalTime>
  <Words>201</Words>
  <Application>Microsoft Office PowerPoint</Application>
  <PresentationFormat>On-screen Show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Stream</vt:lpstr>
      <vt:lpstr>Robotic Consciousness and The Impending Robot Conflicts</vt:lpstr>
      <vt:lpstr>Brief Overview of Robots</vt:lpstr>
      <vt:lpstr>Biologically Principled Brains</vt:lpstr>
      <vt:lpstr>Robotic Consciousness</vt:lpstr>
      <vt:lpstr>What the heck is Consciousness?</vt:lpstr>
      <vt:lpstr>Consciousness is a good thing, right?</vt:lpstr>
      <vt:lpstr>Questions?</vt:lpstr>
    </vt:vector>
  </TitlesOfParts>
  <Company>Gamma Two,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Where’s My Robot?</dc:title>
  <dc:creator>Dr. gunderson</dc:creator>
  <cp:lastModifiedBy>lgunders</cp:lastModifiedBy>
  <cp:revision>14</cp:revision>
  <dcterms:created xsi:type="dcterms:W3CDTF">2006-11-03T18:27:33Z</dcterms:created>
  <dcterms:modified xsi:type="dcterms:W3CDTF">2009-09-05T18:25:03Z</dcterms:modified>
</cp:coreProperties>
</file>